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68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286" autoAdjust="0"/>
  </p:normalViewPr>
  <p:slideViewPr>
    <p:cSldViewPr>
      <p:cViewPr>
        <p:scale>
          <a:sx n="80" d="100"/>
          <a:sy n="80" d="100"/>
        </p:scale>
        <p:origin x="-210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9B7E-14D2-43B5-A857-6D665DF593DB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9551-A48B-4D4C-BB22-9530EFE71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71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9B7E-14D2-43B5-A857-6D665DF593DB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9551-A48B-4D4C-BB22-9530EFE71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38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9B7E-14D2-43B5-A857-6D665DF593DB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9551-A48B-4D4C-BB22-9530EFE71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50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9B7E-14D2-43B5-A857-6D665DF593DB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9551-A48B-4D4C-BB22-9530EFE71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0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9B7E-14D2-43B5-A857-6D665DF593DB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9551-A48B-4D4C-BB22-9530EFE71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16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9B7E-14D2-43B5-A857-6D665DF593DB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9551-A48B-4D4C-BB22-9530EFE71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04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9B7E-14D2-43B5-A857-6D665DF593DB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9551-A48B-4D4C-BB22-9530EFE71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34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9B7E-14D2-43B5-A857-6D665DF593DB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9551-A48B-4D4C-BB22-9530EFE71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5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9B7E-14D2-43B5-A857-6D665DF593DB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9551-A48B-4D4C-BB22-9530EFE71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7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9B7E-14D2-43B5-A857-6D665DF593DB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9551-A48B-4D4C-BB22-9530EFE71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03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89B7E-14D2-43B5-A857-6D665DF593DB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9551-A48B-4D4C-BB22-9530EFE71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43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89B7E-14D2-43B5-A857-6D665DF593DB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09551-A48B-4D4C-BB22-9530EFE71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0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4" y="0"/>
            <a:ext cx="9148273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9243"/>
            <a:ext cx="9143999" cy="665951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27205" y="1447800"/>
            <a:ext cx="624401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Oh {Photo} Shoot!" panose="02000000000000000000" pitchFamily="2" charset="0"/>
              </a:rPr>
              <a:t>Constitution</a:t>
            </a:r>
            <a:endParaRPr lang="en-US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Oh {Photo} Shoot!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38959" y="3429000"/>
            <a:ext cx="606608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Oh {Photo} Shoot!" panose="02000000000000000000" pitchFamily="2" charset="0"/>
              </a:rPr>
              <a:t>Constitutional</a:t>
            </a:r>
          </a:p>
          <a:p>
            <a:pPr algn="ctr"/>
            <a:r>
              <a:rPr lang="en-US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Oh {Photo} Shoot!" panose="02000000000000000000" pitchFamily="2" charset="0"/>
              </a:rPr>
              <a:t>Convention</a:t>
            </a:r>
            <a:endParaRPr lang="en-US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Oh {Photo} Shoot!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14263" y="2362200"/>
            <a:ext cx="1269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and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81235" y="5552658"/>
            <a:ext cx="27815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miley Monster" panose="03000000000000000000" pitchFamily="66" charset="0"/>
              </a:rPr>
              <a:t>of</a:t>
            </a:r>
            <a:r>
              <a:rPr lang="en-US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miley Monster" panose="03000000000000000000" pitchFamily="66" charset="0"/>
              </a:rPr>
              <a:t> </a:t>
            </a:r>
            <a:r>
              <a:rPr lang="en-US" sz="4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miley Monster" panose="03000000000000000000" pitchFamily="66" charset="0"/>
              </a:rPr>
              <a:t>1787</a:t>
            </a:r>
            <a:endParaRPr lang="en-US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miley Monster" panose="03000000000000000000" pitchFamily="66" charset="0"/>
            </a:endParaRPr>
          </a:p>
        </p:txBody>
      </p:sp>
      <p:pic>
        <p:nvPicPr>
          <p:cNvPr id="12" name="Picture 11" descr="JerseyLabe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4" y="5257800"/>
            <a:ext cx="1604474" cy="1600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525340"/>
            <a:ext cx="1981199" cy="20546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04" y="5482400"/>
            <a:ext cx="1452377" cy="142508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934200" y="64950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47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4" y="0"/>
            <a:ext cx="914827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" y="51809"/>
            <a:ext cx="9095251" cy="67543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58481" y="685800"/>
            <a:ext cx="400141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federalists</a:t>
            </a:r>
            <a:endParaRPr lang="en-US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miley Monster" panose="030000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6542" y="1600200"/>
            <a:ext cx="769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Supporters of the Constitution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They had to teach the public about the Constitution because people were shocked that instead of making changes to the Articles of Confederation, an entirely new government plan was made.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lvl="1"/>
            <a:endParaRPr lang="en-US" sz="24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lvl="1"/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93" y="4267200"/>
            <a:ext cx="7391415" cy="18714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34200" y="64950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17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4" y="0"/>
            <a:ext cx="914827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" y="51809"/>
            <a:ext cx="9095251" cy="67543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31709" y="685800"/>
            <a:ext cx="52549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The Federalist</a:t>
            </a:r>
            <a:endParaRPr lang="en-US" sz="4800" b="1" i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miley Monster" panose="030000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6542" y="1600200"/>
            <a:ext cx="7696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To help teach the people about the Constitution, James Madison, Alexander Hamilton, and John Jay wrote a series of essays called </a:t>
            </a:r>
            <a:r>
              <a:rPr lang="en-US" sz="2400" i="1" dirty="0" smtClean="0"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The Federalist</a:t>
            </a: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These essays helped explain how the system would work and why it was so important for the new nation to have a federal system.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The Federalist </a:t>
            </a: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essays emphasized a strong central government and how one would be created by the Constitution.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lvl="1"/>
            <a:endParaRPr lang="en-US" sz="24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lvl="1"/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85290">
            <a:off x="7085729" y="4294118"/>
            <a:ext cx="1278868" cy="2693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34200" y="64950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63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4" y="0"/>
            <a:ext cx="914827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" y="51809"/>
            <a:ext cx="9095251" cy="67543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92437" y="685800"/>
            <a:ext cx="53335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Antifederalists</a:t>
            </a:r>
            <a:endParaRPr lang="en-US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miley Monster" panose="030000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6542" y="1600200"/>
            <a:ext cx="7696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People who were against the Constitution were called </a:t>
            </a:r>
            <a:r>
              <a:rPr lang="en-US" sz="2400" i="1" dirty="0" smtClean="0">
                <a:solidFill>
                  <a:srgbClr val="FF000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Antifederalists</a:t>
            </a: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They felt that a strong central government was a threat to their liberty.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They were concerned that the Constitution had no Bill of Rights.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The Bill of Rights listed the rights of individuals.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lvl="1"/>
            <a:endParaRPr lang="en-US" sz="24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lvl="1"/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267200"/>
            <a:ext cx="2777584" cy="28805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34200" y="64950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94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4" y="0"/>
            <a:ext cx="914827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" y="51809"/>
            <a:ext cx="9095251" cy="67543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4230" y="685800"/>
            <a:ext cx="81099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Ratifying the constitution</a:t>
            </a:r>
            <a:endParaRPr lang="en-US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miley Monster" panose="030000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6542" y="1600200"/>
            <a:ext cx="76962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State representatives each met in their own meetings.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Delaware was the first to ratify, or accept, the Constitution.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In June 1788, New Hampshire was the ninth state to ratify the Constitution.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Remember, nine states needed to ratify the Constitution before it could be used.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In the end, all 13 states ratified the Constitution.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lvl="1"/>
            <a:endParaRPr lang="en-US" sz="24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lvl="1"/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934200" y="64950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15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4" y="0"/>
            <a:ext cx="9148273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9243"/>
            <a:ext cx="9143999" cy="665951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331028" y="1859340"/>
            <a:ext cx="6436377" cy="3550860"/>
            <a:chOff x="1331028" y="1653570"/>
            <a:chExt cx="6436377" cy="3550860"/>
          </a:xfrm>
        </p:grpSpPr>
        <p:sp>
          <p:nvSpPr>
            <p:cNvPr id="5" name="Rectangle 4"/>
            <p:cNvSpPr/>
            <p:nvPr/>
          </p:nvSpPr>
          <p:spPr>
            <a:xfrm>
              <a:off x="1331028" y="1653570"/>
              <a:ext cx="6436377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cap="none" spc="0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Oh {Photo} Shoot!" panose="02000000000000000000" pitchFamily="2" charset="0"/>
                </a:rPr>
                <a:t>Important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370939" y="3634770"/>
              <a:ext cx="429957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cap="none" spc="0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Oh {Photo} Shoot!" panose="02000000000000000000" pitchFamily="2" charset="0"/>
                </a:rPr>
                <a:t>People</a:t>
              </a:r>
              <a:endParaRPr lang="en-US" sz="96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Oh {Photo} Shoot!" panose="02000000000000000000" pitchFamily="2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4225">
            <a:off x="-484093" y="4024743"/>
            <a:ext cx="2823977" cy="27709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34200" y="64950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87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4" y="0"/>
            <a:ext cx="914827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" y="51809"/>
            <a:ext cx="9095251" cy="67543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0685" y="914400"/>
            <a:ext cx="79015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Oh {Photo} Shoot!" panose="02000000000000000000" pitchFamily="2" charset="0"/>
              </a:rPr>
              <a:t>James Madison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4868" y="2114729"/>
            <a:ext cx="511465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Delegate from Virginia</a:t>
            </a:r>
          </a:p>
          <a:p>
            <a:endParaRPr lang="en-US" sz="2000" dirty="0" smtClean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Member of Congress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Wanted to do more than change </a:t>
            </a:r>
          </a:p>
          <a:p>
            <a:r>
              <a:rPr lang="en-US" sz="2000" dirty="0">
                <a:latin typeface="HelloChalkTalk" panose="02000603000000000000" pitchFamily="2" charset="0"/>
                <a:ea typeface="HelloChalkTalk" panose="02000603000000000000" pitchFamily="2" charset="0"/>
              </a:rPr>
              <a:t> </a:t>
            </a: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  the Articles of Confederation</a:t>
            </a:r>
          </a:p>
          <a:p>
            <a:endParaRPr lang="en-US" sz="20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Had a plan for the new government,</a:t>
            </a:r>
          </a:p>
          <a:p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   called the Virginia Plan.</a:t>
            </a:r>
          </a:p>
          <a:p>
            <a:endParaRPr lang="en-US" sz="20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Wrote essays called </a:t>
            </a:r>
            <a:r>
              <a:rPr lang="en-US" sz="2000" i="1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The Federalist </a:t>
            </a: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to</a:t>
            </a:r>
          </a:p>
          <a:p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   help people better understand </a:t>
            </a:r>
          </a:p>
          <a:p>
            <a:r>
              <a:rPr lang="en-US" sz="2000" dirty="0">
                <a:latin typeface="HelloChalkTalk" panose="02000603000000000000" pitchFamily="2" charset="0"/>
                <a:ea typeface="HelloChalkTalk" panose="02000603000000000000" pitchFamily="2" charset="0"/>
              </a:rPr>
              <a:t> </a:t>
            </a: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  the Constitution.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lvl="1"/>
            <a:endParaRPr lang="en-US" sz="24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lvl="1"/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10242" name="Picture 2" descr="Madison Jam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14600"/>
            <a:ext cx="2647950" cy="331372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34200" y="64950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93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4" y="0"/>
            <a:ext cx="914827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" y="51809"/>
            <a:ext cx="9095251" cy="67543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7437" y="914400"/>
            <a:ext cx="752802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Oh {Photo} Shoot!" panose="02000000000000000000" pitchFamily="2" charset="0"/>
              </a:rPr>
              <a:t>Benjamin Franklin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2800" y="2286000"/>
            <a:ext cx="51146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Delegate from Pennsylvania</a:t>
            </a:r>
          </a:p>
          <a:p>
            <a:endParaRPr lang="en-US" sz="2000" dirty="0" smtClean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Felt executive power was too big to be placed in the hands of one person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Felt a committee would be better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Helped delegates reach a compromise at the Constitutional Convention on many different topics</a:t>
            </a:r>
          </a:p>
        </p:txBody>
      </p:sp>
      <p:pic>
        <p:nvPicPr>
          <p:cNvPr id="9218" name="Picture 2" descr="frankl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37" y="2331898"/>
            <a:ext cx="2386542" cy="312420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34200" y="64950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90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4" y="0"/>
            <a:ext cx="914827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" y="51809"/>
            <a:ext cx="9095251" cy="67543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6984" y="914400"/>
            <a:ext cx="7588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Oh {Photo} Shoot!" panose="02000000000000000000" pitchFamily="2" charset="0"/>
              </a:rPr>
              <a:t>George Washington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2285999"/>
            <a:ext cx="51146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Delegate from Virginia</a:t>
            </a:r>
          </a:p>
          <a:p>
            <a:endParaRPr lang="en-US" sz="2000" dirty="0" smtClean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President of the Convention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Voted by delegates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Favored a strong central </a:t>
            </a:r>
          </a:p>
          <a:p>
            <a:r>
              <a:rPr lang="en-US" sz="2000" dirty="0">
                <a:latin typeface="HelloChalkTalk" panose="02000603000000000000" pitchFamily="2" charset="0"/>
                <a:ea typeface="HelloChalkTalk" panose="02000603000000000000" pitchFamily="2" charset="0"/>
              </a:rPr>
              <a:t> </a:t>
            </a: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  government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Was elected as the First President </a:t>
            </a:r>
          </a:p>
          <a:p>
            <a:r>
              <a:rPr lang="en-US" sz="2000" dirty="0">
                <a:latin typeface="HelloChalkTalk" panose="02000603000000000000" pitchFamily="2" charset="0"/>
                <a:ea typeface="HelloChalkTalk" panose="02000603000000000000" pitchFamily="2" charset="0"/>
              </a:rPr>
              <a:t> </a:t>
            </a: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   of the United States</a:t>
            </a:r>
          </a:p>
        </p:txBody>
      </p:sp>
      <p:pic>
        <p:nvPicPr>
          <p:cNvPr id="8194" name="Picture 2" descr="Washington Geo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421" y="2209800"/>
            <a:ext cx="2857500" cy="341757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34200" y="64950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6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4" y="0"/>
            <a:ext cx="914827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" y="51809"/>
            <a:ext cx="9095251" cy="67543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1138" y="914400"/>
            <a:ext cx="7420621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Oh {Photo} Shoot!" panose="02000000000000000000" pitchFamily="2" charset="0"/>
              </a:rPr>
              <a:t>Roger Sherman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2285999"/>
            <a:ext cx="511465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Delegate from Connecticut</a:t>
            </a:r>
          </a:p>
          <a:p>
            <a:endParaRPr lang="en-US" sz="2400" dirty="0" smtClean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Suggested dividing Congress </a:t>
            </a:r>
          </a:p>
          <a:p>
            <a:r>
              <a:rPr lang="en-US" sz="2400" dirty="0">
                <a:latin typeface="HelloChalkTalk" panose="02000603000000000000" pitchFamily="2" charset="0"/>
                <a:ea typeface="HelloChalkTalk" panose="02000603000000000000" pitchFamily="2" charset="0"/>
              </a:rPr>
              <a:t> </a:t>
            </a: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   into two parts, called houses.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Sherman’s suggestion became</a:t>
            </a:r>
          </a:p>
          <a:p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    known as the Great  </a:t>
            </a:r>
          </a:p>
          <a:p>
            <a:r>
              <a:rPr lang="en-US" sz="2400" dirty="0">
                <a:latin typeface="HelloChalkTalk" panose="02000603000000000000" pitchFamily="2" charset="0"/>
                <a:ea typeface="HelloChalkTalk" panose="02000603000000000000" pitchFamily="2" charset="0"/>
              </a:rPr>
              <a:t> </a:t>
            </a: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   Compromise. </a:t>
            </a:r>
          </a:p>
          <a:p>
            <a:endParaRPr lang="en-US" sz="2000" dirty="0" smtClean="0">
              <a:latin typeface="HelloChalkTalk" panose="02000603000000000000" pitchFamily="2" charset="0"/>
              <a:ea typeface="HelloChalkTalk" panose="02000603000000000000" pitchFamily="2" charset="0"/>
            </a:endParaRPr>
          </a:p>
        </p:txBody>
      </p:sp>
      <p:pic>
        <p:nvPicPr>
          <p:cNvPr id="7170" name="Picture 2" descr="Roger Sherm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15515"/>
            <a:ext cx="2590800" cy="3432811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34200" y="64950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71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4" y="0"/>
            <a:ext cx="914827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" y="51809"/>
            <a:ext cx="9095251" cy="67543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89351" y="762000"/>
            <a:ext cx="4892686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Summary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6542" y="1996867"/>
            <a:ext cx="76962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Delegates met to discuss </a:t>
            </a:r>
            <a:r>
              <a:rPr lang="en-US" sz="2400" dirty="0" smtClean="0"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Articles of Confederation </a:t>
            </a: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in 1787.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Instead, they wrote the </a:t>
            </a:r>
            <a:r>
              <a:rPr lang="en-US" sz="2400" dirty="0" smtClean="0">
                <a:solidFill>
                  <a:srgbClr val="FF000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Constitution</a:t>
            </a: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, which was a new plan for the government.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It was based on James Madison’s </a:t>
            </a:r>
            <a:r>
              <a:rPr lang="en-US" sz="2400" dirty="0" smtClean="0"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Virginia Plan</a:t>
            </a: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Delegates made several compromises before agreeing on a plan.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After </a:t>
            </a:r>
            <a:r>
              <a:rPr lang="en-US" sz="2400" dirty="0" smtClean="0">
                <a:solidFill>
                  <a:srgbClr val="FF000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Federalists and Antifederalists </a:t>
            </a: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disagreed and argued, the </a:t>
            </a:r>
            <a:r>
              <a:rPr lang="en-US" sz="2400" dirty="0" smtClean="0"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Constitution</a:t>
            </a: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 was ratified in June of 1788.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542" y="5410200"/>
            <a:ext cx="7391415" cy="18714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34200" y="64950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43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4" y="0"/>
            <a:ext cx="914827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" y="51809"/>
            <a:ext cx="9095251" cy="67543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4527" y="609600"/>
            <a:ext cx="82349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In the spring of 1787…</a:t>
            </a:r>
            <a:endParaRPr lang="en-US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miley Monster" panose="030000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600200"/>
            <a:ext cx="76962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55</a:t>
            </a:r>
            <a:r>
              <a:rPr lang="en-US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 delegates traveled to Philadelphia, Pennsylvania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A delegate is someone chosen to speak for others.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Delegates came from every state except </a:t>
            </a:r>
            <a:r>
              <a:rPr lang="en-US" u="sng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Rhode Island</a:t>
            </a:r>
            <a:r>
              <a:rPr lang="en-US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Delegates were business people, landowners, and lawyers.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Most were wealthy and educated.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Many had served in Congress or state government.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No women, African Americans, American Indians, or men who were not landowners took part in the convention.</a:t>
            </a:r>
          </a:p>
          <a:p>
            <a:pPr lvl="1"/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They met to discuss how to change the </a:t>
            </a:r>
          </a:p>
          <a:p>
            <a:r>
              <a:rPr lang="en-US" sz="2400" b="1" dirty="0">
                <a:solidFill>
                  <a:srgbClr val="FF000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		     </a:t>
            </a:r>
            <a:r>
              <a:rPr lang="en-US" sz="2400" b="1" dirty="0" smtClean="0">
                <a:solidFill>
                  <a:srgbClr val="FF000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Articles of Confederation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This meeting is now known as the </a:t>
            </a:r>
          </a:p>
          <a:p>
            <a:r>
              <a:rPr lang="en-US" sz="2400" b="1" dirty="0">
                <a:solidFill>
                  <a:srgbClr val="0070C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	</a:t>
            </a:r>
            <a:r>
              <a:rPr lang="en-US" sz="2400" b="1" dirty="0" smtClean="0">
                <a:solidFill>
                  <a:srgbClr val="0070C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		    </a:t>
            </a:r>
            <a:r>
              <a:rPr lang="en-US" sz="2800" b="1" dirty="0" smtClean="0">
                <a:solidFill>
                  <a:srgbClr val="0070C0"/>
                </a:solidFill>
                <a:latin typeface="LittlePiggysIceCream" panose="02000603000000000000" pitchFamily="2" charset="0"/>
                <a:ea typeface="LittlePiggysIceCream" panose="02000603000000000000" pitchFamily="2" charset="0"/>
              </a:rPr>
              <a:t>Constitutional Convention</a:t>
            </a: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!</a:t>
            </a:r>
            <a:endParaRPr lang="en-US" sz="24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lvl="1"/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934200" y="65648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13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4" y="0"/>
            <a:ext cx="914827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" y="51809"/>
            <a:ext cx="9095251" cy="67543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78282" y="1685330"/>
            <a:ext cx="7600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Why it matters…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6542" y="2895600"/>
            <a:ext cx="76962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The Constitutional Convention created the government in which the United States still has today!</a:t>
            </a:r>
            <a:endParaRPr lang="en-US" sz="3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47" y="-76200"/>
            <a:ext cx="9144000" cy="13428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34200" y="64950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22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4" t="17265" r="22756" b="8518"/>
          <a:stretch/>
        </p:blipFill>
        <p:spPr bwMode="auto">
          <a:xfrm>
            <a:off x="0" y="0"/>
            <a:ext cx="9144000" cy="685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78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16708" r="22865" b="9719"/>
          <a:stretch/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4" y="0"/>
            <a:ext cx="914827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" y="51809"/>
            <a:ext cx="9095251" cy="67543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30915" y="1524000"/>
            <a:ext cx="50337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Why Change?...</a:t>
            </a:r>
            <a:endParaRPr lang="en-US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miley Monster" panose="030000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743200"/>
            <a:ext cx="7696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Articles of Confederation </a:t>
            </a: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did not give Congress enough power.</a:t>
            </a:r>
          </a:p>
          <a:p>
            <a:endParaRPr lang="en-US" sz="2400" dirty="0" smtClean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Some delegates wanted a </a:t>
            </a:r>
            <a:r>
              <a:rPr lang="en-US" sz="2400" dirty="0" smtClean="0">
                <a:solidFill>
                  <a:srgbClr val="0070C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federal</a:t>
            </a: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 system.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In a federal system, </a:t>
            </a:r>
            <a:r>
              <a:rPr 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ChalkTalk" panose="02000603000000000000" pitchFamily="2" charset="0"/>
                <a:ea typeface="HelloChalkTalk" panose="02000603000000000000" pitchFamily="2" charset="0"/>
              </a:rPr>
              <a:t>the states and central government share power, but the central government has more power than the states.</a:t>
            </a:r>
            <a:endParaRPr lang="en-US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lvl="1"/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47" y="-76200"/>
            <a:ext cx="9144000" cy="13428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34200" y="64950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45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4" y="0"/>
            <a:ext cx="914827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" y="51809"/>
            <a:ext cx="9095251" cy="67543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30522" y="609600"/>
            <a:ext cx="56829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T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h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e 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V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i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r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g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i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n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i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a 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P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l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a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n</a:t>
            </a:r>
            <a:endParaRPr lang="en-US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miley Monster" panose="030000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5564" y="1524000"/>
            <a:ext cx="52959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u="sng" dirty="0" smtClean="0">
                <a:latin typeface="Smiley Monster" panose="03000000000000000000" pitchFamily="66" charset="0"/>
                <a:ea typeface="LittlePiggysIceCream" panose="02000603000000000000" pitchFamily="2" charset="0"/>
              </a:rPr>
              <a:t>James Madison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loAli" panose="02000603000000000000" pitchFamily="2" charset="0"/>
                <a:ea typeface="HelloAli" panose="02000603000000000000" pitchFamily="2" charset="0"/>
              </a:rPr>
              <a:t>Believed a </a:t>
            </a:r>
            <a:r>
              <a:rPr lang="en-US" dirty="0" smtClean="0">
                <a:solidFill>
                  <a:srgbClr val="FF000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republic</a:t>
            </a:r>
            <a:r>
              <a:rPr lang="en-US" dirty="0" smtClean="0">
                <a:latin typeface="HelloAli" panose="02000603000000000000" pitchFamily="2" charset="0"/>
                <a:ea typeface="HelloAli" panose="02000603000000000000" pitchFamily="2" charset="0"/>
              </a:rPr>
              <a:t> was the only type of government that could keep people’s rights while still keeping order and peace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loAli" panose="02000603000000000000" pitchFamily="2" charset="0"/>
                <a:ea typeface="HelloAli" panose="02000603000000000000" pitchFamily="2" charset="0"/>
              </a:rPr>
              <a:t>In a republic, citizens elect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leaders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 </a:t>
            </a:r>
            <a:r>
              <a:rPr lang="en-US" dirty="0" smtClean="0">
                <a:latin typeface="HelloAli" panose="02000603000000000000" pitchFamily="2" charset="0"/>
                <a:ea typeface="HelloAli" panose="02000603000000000000" pitchFamily="2" charset="0"/>
              </a:rPr>
              <a:t>to represent them.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Ali" panose="02000603000000000000" pitchFamily="2" charset="0"/>
                <a:ea typeface="HelloAli" panose="02000603000000000000" pitchFamily="2" charset="0"/>
              </a:rPr>
              <a:t>James Madison </a:t>
            </a:r>
            <a:r>
              <a:rPr lang="en-US" dirty="0" smtClean="0">
                <a:latin typeface="HelloAli" panose="02000603000000000000" pitchFamily="2" charset="0"/>
                <a:ea typeface="HelloAli" panose="02000603000000000000" pitchFamily="2" charset="0"/>
              </a:rPr>
              <a:t>came up with a plan for the government called the </a:t>
            </a:r>
            <a:r>
              <a:rPr lang="en-US" dirty="0" smtClean="0"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Virginia Plan</a:t>
            </a:r>
          </a:p>
          <a:p>
            <a:pPr lvl="1"/>
            <a:endParaRPr lang="en-US" sz="700" dirty="0">
              <a:solidFill>
                <a:srgbClr val="0070C0"/>
              </a:solidFill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loAli" panose="02000603000000000000" pitchFamily="2" charset="0"/>
                <a:ea typeface="HelloAli" panose="02000603000000000000" pitchFamily="2" charset="0"/>
              </a:rPr>
              <a:t>Under the Virginia Plan, the government would be split into three parts (or branches)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loAli" panose="02000603000000000000" pitchFamily="2" charset="0"/>
                <a:ea typeface="HelloAli" panose="02000603000000000000" pitchFamily="2" charset="0"/>
              </a:rPr>
              <a:t>Congress – would make laws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loAli" panose="02000603000000000000" pitchFamily="2" charset="0"/>
                <a:ea typeface="HelloAli" panose="02000603000000000000" pitchFamily="2" charset="0"/>
              </a:rPr>
              <a:t>Another branch would carry out these laws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loAli" panose="02000603000000000000" pitchFamily="2" charset="0"/>
                <a:ea typeface="HelloAli" panose="02000603000000000000" pitchFamily="2" charset="0"/>
              </a:rPr>
              <a:t>Another branch would settle legal arguments</a:t>
            </a:r>
          </a:p>
        </p:txBody>
      </p:sp>
      <p:pic>
        <p:nvPicPr>
          <p:cNvPr id="6" name="Picture 2" descr="Madison Jam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7094"/>
            <a:ext cx="2604813" cy="325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34200" y="64950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25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4" y="0"/>
            <a:ext cx="9148273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" y="51809"/>
            <a:ext cx="9095251" cy="67543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6086" y="609600"/>
            <a:ext cx="74318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T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h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e 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n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e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w 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j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e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r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s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e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y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 P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l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a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n</a:t>
            </a:r>
            <a:endParaRPr lang="en-US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miley Monster" panose="03000000000000000000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524000"/>
            <a:ext cx="6536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loAli" panose="02000603000000000000" pitchFamily="2" charset="0"/>
                <a:ea typeface="HelloAli" panose="02000603000000000000" pitchFamily="2" charset="0"/>
              </a:rPr>
              <a:t>Delegates accepted most of the Virginia Plan, but did not like one part.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loAli" panose="02000603000000000000" pitchFamily="2" charset="0"/>
                <a:ea typeface="HelloAli" panose="02000603000000000000" pitchFamily="2" charset="0"/>
              </a:rPr>
              <a:t>Madison wanted the number of state representatives in Congress to be based off of each state’s population.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loAli" panose="02000603000000000000" pitchFamily="2" charset="0"/>
                <a:ea typeface="HelloAli" panose="02000603000000000000" pitchFamily="2" charset="0"/>
              </a:rPr>
              <a:t>This meant that a large state would get more votes than a smaller state.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loAli" panose="02000603000000000000" pitchFamily="2" charset="0"/>
                <a:ea typeface="HelloAli" panose="02000603000000000000" pitchFamily="2" charset="0"/>
              </a:rPr>
              <a:t>Smaller states did not like this because it meant larger states had more power.</a:t>
            </a:r>
          </a:p>
          <a:p>
            <a:pPr lvl="1"/>
            <a:endParaRPr lang="en-US" dirty="0" smtClean="0">
              <a:latin typeface="HelloAli" panose="02000603000000000000" pitchFamily="2" charset="0"/>
              <a:ea typeface="HelloAli" panose="02000603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loAli" panose="02000603000000000000" pitchFamily="2" charset="0"/>
                <a:ea typeface="HelloAli" panose="02000603000000000000" pitchFamily="2" charset="0"/>
              </a:rPr>
              <a:t>Delegates from small states created the </a:t>
            </a:r>
            <a:r>
              <a:rPr lang="en-US" dirty="0" smtClean="0">
                <a:solidFill>
                  <a:srgbClr val="FF000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New Jersey Plan</a:t>
            </a:r>
            <a:r>
              <a:rPr lang="en-US" dirty="0" smtClean="0">
                <a:latin typeface="HelloAli" panose="02000603000000000000" pitchFamily="2" charset="0"/>
                <a:ea typeface="HelloAli" panose="02000603000000000000" pitchFamily="2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loAli" panose="02000603000000000000" pitchFamily="2" charset="0"/>
                <a:ea typeface="HelloAli" panose="02000603000000000000" pitchFamily="2" charset="0"/>
              </a:rPr>
              <a:t>In the New Jersey Plan, each state would get </a:t>
            </a:r>
            <a:r>
              <a:rPr lang="en-US" u="sng" dirty="0" smtClean="0">
                <a:latin typeface="HelloAli" panose="02000603000000000000" pitchFamily="2" charset="0"/>
                <a:ea typeface="HelloAli" panose="02000603000000000000" pitchFamily="2" charset="0"/>
              </a:rPr>
              <a:t>one</a:t>
            </a:r>
            <a:r>
              <a:rPr lang="en-US" dirty="0" smtClean="0">
                <a:latin typeface="HelloAli" panose="02000603000000000000" pitchFamily="2" charset="0"/>
                <a:ea typeface="HelloAli" panose="02000603000000000000" pitchFamily="2" charset="0"/>
              </a:rPr>
              <a:t> vote.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HelloAli" panose="02000603000000000000" pitchFamily="2" charset="0"/>
              <a:ea typeface="HelloAli" panose="02000603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HelloAli" panose="02000603000000000000" pitchFamily="2" charset="0"/>
                <a:ea typeface="HelloAli" panose="02000603000000000000" pitchFamily="2" charset="0"/>
              </a:rPr>
              <a:t>Delegates argued over which plan should be used.</a:t>
            </a:r>
          </a:p>
        </p:txBody>
      </p:sp>
      <p:pic>
        <p:nvPicPr>
          <p:cNvPr id="1028" name="Picture 4" descr="new jersey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3432">
            <a:off x="6255931" y="2027195"/>
            <a:ext cx="3158673" cy="489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34200" y="64950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26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4" y="0"/>
            <a:ext cx="914827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" y="51809"/>
            <a:ext cx="9095251" cy="67543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2742" y="609600"/>
            <a:ext cx="80185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The Great Compromise</a:t>
            </a:r>
            <a:endParaRPr lang="en-US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miley Monster" panose="030000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600200"/>
            <a:ext cx="7696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Roger Sherman</a:t>
            </a: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, a delegate from Connecticut, came up with a solution.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He suggested that Congress be divided into two parts, called houses.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The Senate </a:t>
            </a: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– each state would have an equal amount of representatives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The House of Representatives </a:t>
            </a: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– number of representatives would depend on the state’s population</a:t>
            </a:r>
          </a:p>
          <a:p>
            <a:pPr lvl="1"/>
            <a:endParaRPr lang="en-US" sz="2400" dirty="0" smtClean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Sherman’s idea was called </a:t>
            </a:r>
          </a:p>
          <a:p>
            <a:r>
              <a:rPr lang="en-US" sz="2400" dirty="0">
                <a:solidFill>
                  <a:srgbClr val="FF000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		</a:t>
            </a:r>
            <a:r>
              <a:rPr lang="en-US" sz="2400" dirty="0" smtClean="0">
                <a:solidFill>
                  <a:srgbClr val="FF000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The Great Compromise</a:t>
            </a: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.</a:t>
            </a:r>
          </a:p>
          <a:p>
            <a:pPr lvl="1"/>
            <a:endParaRPr lang="en-US" sz="24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lvl="1"/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934200" y="64950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36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4" y="0"/>
            <a:ext cx="914827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" y="51809"/>
            <a:ext cx="9095251" cy="67543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86736" y="609599"/>
            <a:ext cx="31662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slavery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miley Monster" panose="030000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6542" y="1600200"/>
            <a:ext cx="76962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At the Constitutional Convention, delegates also argued over the issue of </a:t>
            </a:r>
            <a:r>
              <a:rPr lang="en-US" sz="2000" dirty="0" smtClean="0">
                <a:solidFill>
                  <a:srgbClr val="0070C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slavery</a:t>
            </a: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Southern delegates wanted slaves to count towards their population count because they would then have more representatives in Congress.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Other delegates thought this was an </a:t>
            </a:r>
            <a:r>
              <a:rPr lang="en-US" sz="2000" u="sng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unfair</a:t>
            </a: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 advantage, especially because slaves were treated like property rather than citizens.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Some delegates also argued to stop the practice of slavery in the United States.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Southern delegates said they would </a:t>
            </a:r>
            <a:r>
              <a:rPr lang="en-US" sz="2000" u="sng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not</a:t>
            </a:r>
            <a:r>
              <a:rPr lang="en-US" sz="20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 agree to the new government unless they were allowed to continue the practice of slavery.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lvl="1"/>
            <a:endParaRPr lang="en-US" sz="24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lvl="1"/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934200" y="64950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12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4" y="0"/>
            <a:ext cx="914827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" y="51809"/>
            <a:ext cx="9095251" cy="67543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31691" y="762000"/>
            <a:ext cx="72763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T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h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e 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t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h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r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e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e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-f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i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f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t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h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s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 R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u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l</a:t>
            </a:r>
            <a:r>
              <a:rPr lang="en-US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e</a:t>
            </a:r>
            <a:endParaRPr lang="en-US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miley Monster" panose="030000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6542" y="1600200"/>
            <a:ext cx="769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To settle the issue of slaves being a part of a state’s population, the </a:t>
            </a:r>
            <a:r>
              <a:rPr lang="en-US" sz="2400" dirty="0" smtClean="0"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Three-Fifths Rule </a:t>
            </a: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was made.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This meant that every </a:t>
            </a:r>
            <a:r>
              <a:rPr lang="en-US" sz="2400" dirty="0" smtClean="0">
                <a:solidFill>
                  <a:srgbClr val="FF000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5</a:t>
            </a: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 slaves would be counted as </a:t>
            </a:r>
            <a:r>
              <a:rPr lang="en-US" sz="2400" dirty="0" smtClean="0">
                <a:solidFill>
                  <a:srgbClr val="FF000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3</a:t>
            </a: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 free people.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It was also agreed that the slave trade would continue until 1808.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lvl="1"/>
            <a:endParaRPr lang="en-US" sz="24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lvl="1"/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228600" y="4343400"/>
            <a:ext cx="8610600" cy="2209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70C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80516" y="4552422"/>
            <a:ext cx="7582968" cy="1791755"/>
            <a:chOff x="762000" y="4610771"/>
            <a:chExt cx="7582968" cy="179175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8528" y="4610771"/>
              <a:ext cx="893762" cy="1608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4610771"/>
              <a:ext cx="974459" cy="1608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828800" y="5063698"/>
              <a:ext cx="211449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slaves </a:t>
              </a:r>
              <a:endPara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021896" y="4648200"/>
              <a:ext cx="2323072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free</a:t>
              </a:r>
            </a:p>
            <a:p>
              <a:pPr algn="ctr"/>
              <a:r>
                <a:rPr lang="en-US" sz="54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people </a:t>
              </a:r>
              <a:endParaRPr lang="en-US" sz="54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002451" y="4953112"/>
              <a:ext cx="52931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=</a:t>
              </a:r>
              <a:endParaRPr lang="en-U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934200" y="64950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57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4" y="0"/>
            <a:ext cx="9148273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5" y="51809"/>
            <a:ext cx="9095251" cy="67543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4230" y="685800"/>
            <a:ext cx="81099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miley Monster" panose="03000000000000000000" pitchFamily="66" charset="0"/>
              </a:rPr>
              <a:t>Ratifying the constitution</a:t>
            </a:r>
            <a:endParaRPr lang="en-US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miley Monster" panose="030000000000000000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6542" y="1600200"/>
            <a:ext cx="769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The </a:t>
            </a:r>
            <a:r>
              <a:rPr lang="en-US" sz="2400" dirty="0" smtClean="0">
                <a:solidFill>
                  <a:srgbClr val="0070C0"/>
                </a:solidFill>
                <a:latin typeface="HelloAli" panose="02000603000000000000" pitchFamily="2" charset="0"/>
                <a:ea typeface="HelloAli" panose="02000603000000000000" pitchFamily="2" charset="0"/>
              </a:rPr>
              <a:t>Constitution of the United States </a:t>
            </a: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was signed on September17, 1787.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It was based on James Madison’s Virginia Plan.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Before the Constitution could be used, </a:t>
            </a:r>
            <a:r>
              <a:rPr lang="en-US" sz="2400" smtClean="0">
                <a:latin typeface="HelloChalkTalk" panose="02000603000000000000" pitchFamily="2" charset="0"/>
                <a:ea typeface="HelloChalkTalk" panose="02000603000000000000" pitchFamily="2" charset="0"/>
              </a:rPr>
              <a:t>it needed </a:t>
            </a: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to be </a:t>
            </a:r>
            <a:r>
              <a:rPr lang="en-US" sz="2400" dirty="0" smtClean="0">
                <a:solidFill>
                  <a:srgbClr val="FF0000"/>
                </a:solidFill>
                <a:latin typeface="HelloChalkTalk" panose="02000603000000000000" pitchFamily="2" charset="0"/>
                <a:ea typeface="HelloChalkTalk" panose="02000603000000000000" pitchFamily="2" charset="0"/>
              </a:rPr>
              <a:t>ratified</a:t>
            </a: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 by at least nine states.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loChalkTalk" panose="02000603000000000000" pitchFamily="2" charset="0"/>
                <a:ea typeface="HelloChalkTalk" panose="02000603000000000000" pitchFamily="2" charset="0"/>
              </a:rPr>
              <a:t>To ratify something means to accept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lvl="1"/>
            <a:endParaRPr lang="en-US" sz="2400" dirty="0">
              <a:latin typeface="HelloChalkTalk" panose="02000603000000000000" pitchFamily="2" charset="0"/>
              <a:ea typeface="HelloChalkTalk" panose="02000603000000000000" pitchFamily="2" charset="0"/>
            </a:endParaRPr>
          </a:p>
          <a:p>
            <a:pPr lvl="1"/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4098" name="Picture 2" descr="C:\Users\CoreyErin\AppData\Local\Microsoft\Windows\Temporary Internet Files\Content.IE5\QVASS1AI\MC90014951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1308">
            <a:off x="5552890" y="4121838"/>
            <a:ext cx="3600261" cy="243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34200" y="6495077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© Erin Kathryn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20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2484</TotalTime>
  <Words>1107</Words>
  <Application>Microsoft Office PowerPoint</Application>
  <PresentationFormat>On-screen Show (4:3)</PresentationFormat>
  <Paragraphs>187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CoreyErin</dc:creator>
  <cp:lastModifiedBy>Margaux Lysett</cp:lastModifiedBy>
  <cp:revision>59</cp:revision>
  <dcterms:created xsi:type="dcterms:W3CDTF">2014-02-14T21:40:06Z</dcterms:created>
  <dcterms:modified xsi:type="dcterms:W3CDTF">2015-02-24T14:19:19Z</dcterms:modified>
</cp:coreProperties>
</file>